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01" r:id="rId2"/>
    <p:sldId id="1221" r:id="rId3"/>
    <p:sldId id="1222" r:id="rId4"/>
    <p:sldId id="1231" r:id="rId5"/>
    <p:sldId id="2603" r:id="rId6"/>
    <p:sldId id="1232" r:id="rId7"/>
    <p:sldId id="1229" r:id="rId8"/>
    <p:sldId id="1233" r:id="rId9"/>
    <p:sldId id="2602" r:id="rId10"/>
    <p:sldId id="1234"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676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291" autoAdjust="0"/>
  </p:normalViewPr>
  <p:slideViewPr>
    <p:cSldViewPr snapToGrid="0">
      <p:cViewPr varScale="1">
        <p:scale>
          <a:sx n="61" d="100"/>
          <a:sy n="61" d="100"/>
        </p:scale>
        <p:origin x="1026" y="60"/>
      </p:cViewPr>
      <p:guideLst/>
    </p:cSldViewPr>
  </p:slideViewPr>
  <p:outlineViewPr>
    <p:cViewPr>
      <p:scale>
        <a:sx n="33" d="100"/>
        <a:sy n="33" d="100"/>
      </p:scale>
      <p:origin x="0" y="-9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8D0B9-B47A-475B-AD02-6AD21C738D9F}" type="datetimeFigureOut">
              <a:rPr lang="en-IN" smtClean="0"/>
              <a:t>24-01-2024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7D083-E92F-47BA-B9B1-2DAF1E5275BE}" type="slidenum">
              <a:rPr lang="en-IN" smtClean="0"/>
              <a:t>‹#›</a:t>
            </a:fld>
            <a:endParaRPr lang="en-IN"/>
          </a:p>
        </p:txBody>
      </p:sp>
    </p:spTree>
    <p:extLst>
      <p:ext uri="{BB962C8B-B14F-4D97-AF65-F5344CB8AC3E}">
        <p14:creationId xmlns:p14="http://schemas.microsoft.com/office/powerpoint/2010/main" val="48871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rmAutofit/>
          </a:bodyPr>
          <a:lstStyle/>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5861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832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136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965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416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29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887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052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80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279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B98B-B0F7-9A59-D9E7-314785CC5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34F5568-FE88-39C4-1DD8-3D3ECC06B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6F2371-8DD2-F747-A983-A418C09FA299}"/>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58A56004-F54E-6FDD-A7C3-4D9A5FF060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03ECCB-188C-998B-AB39-21726C387A0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12424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6E0F-EDB6-163F-02B9-84581F065D5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056210-A6CA-7626-7270-39C7D8009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F6D382-BFEC-4EA7-7B2F-20F9C57697F5}"/>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C701C2E4-766C-D77F-8A07-357631F9FE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7FA5C0-487D-89C7-BD44-D2E6BCE61A2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4473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FB1C5-D670-EA97-B21B-F1A197B3B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FA5134A-8A55-F5ED-FB1E-54F00825DD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63B8E3-7D8A-39AA-B725-A797B87FA17C}"/>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248C8E1E-CEE0-03D9-2A4C-38A2580B72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ABCE3-1D2C-F3BF-FF5E-63C7957EDF67}"/>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5264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9"/>
          <p:cNvSpPr txBox="1">
            <a:spLocks noGrp="1"/>
          </p:cNvSpPr>
          <p:nvPr>
            <p:ph type="ctrTitle"/>
          </p:nvPr>
        </p:nvSpPr>
        <p:spPr>
          <a:xfrm>
            <a:off x="1435100" y="2484800"/>
            <a:ext cx="6616800" cy="188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a:lvl1pPr>
            <a:lvl2pPr lvl="1" algn="l">
              <a:lnSpc>
                <a:spcPct val="90000"/>
              </a:lnSpc>
              <a:spcBef>
                <a:spcPts val="0"/>
              </a:spcBef>
              <a:spcAft>
                <a:spcPts val="0"/>
              </a:spcAft>
              <a:buSzPts val="4800"/>
              <a:buNone/>
              <a:defRPr/>
            </a:lvl2pPr>
            <a:lvl3pPr lvl="2" algn="l">
              <a:lnSpc>
                <a:spcPct val="90000"/>
              </a:lnSpc>
              <a:spcBef>
                <a:spcPts val="0"/>
              </a:spcBef>
              <a:spcAft>
                <a:spcPts val="0"/>
              </a:spcAft>
              <a:buSzPts val="4800"/>
              <a:buNone/>
              <a:defRPr/>
            </a:lvl3pPr>
            <a:lvl4pPr lvl="3" algn="l">
              <a:lnSpc>
                <a:spcPct val="90000"/>
              </a:lnSpc>
              <a:spcBef>
                <a:spcPts val="0"/>
              </a:spcBef>
              <a:spcAft>
                <a:spcPts val="0"/>
              </a:spcAft>
              <a:buSzPts val="4800"/>
              <a:buNone/>
              <a:defRPr/>
            </a:lvl4pPr>
            <a:lvl5pPr lvl="4" algn="l">
              <a:lnSpc>
                <a:spcPct val="90000"/>
              </a:lnSpc>
              <a:spcBef>
                <a:spcPts val="0"/>
              </a:spcBef>
              <a:spcAft>
                <a:spcPts val="0"/>
              </a:spcAft>
              <a:buSzPts val="4800"/>
              <a:buNone/>
              <a:defRPr/>
            </a:lvl5pPr>
            <a:lvl6pPr lvl="5" algn="l">
              <a:lnSpc>
                <a:spcPct val="90000"/>
              </a:lnSpc>
              <a:spcBef>
                <a:spcPts val="0"/>
              </a:spcBef>
              <a:spcAft>
                <a:spcPts val="0"/>
              </a:spcAft>
              <a:buSzPts val="4800"/>
              <a:buNone/>
              <a:defRPr/>
            </a:lvl6pPr>
            <a:lvl7pPr lvl="6" algn="l">
              <a:lnSpc>
                <a:spcPct val="90000"/>
              </a:lnSpc>
              <a:spcBef>
                <a:spcPts val="0"/>
              </a:spcBef>
              <a:spcAft>
                <a:spcPts val="0"/>
              </a:spcAft>
              <a:buSzPts val="4800"/>
              <a:buNone/>
              <a:defRPr/>
            </a:lvl7pPr>
            <a:lvl8pPr lvl="7" algn="l">
              <a:lnSpc>
                <a:spcPct val="90000"/>
              </a:lnSpc>
              <a:spcBef>
                <a:spcPts val="0"/>
              </a:spcBef>
              <a:spcAft>
                <a:spcPts val="0"/>
              </a:spcAft>
              <a:buSzPts val="4800"/>
              <a:buNone/>
              <a:defRPr/>
            </a:lvl8pPr>
            <a:lvl9pPr lvl="8" algn="l">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125612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29" name="Google Shape;29;p6"/>
          <p:cNvSpPr/>
          <p:nvPr/>
        </p:nvSpPr>
        <p:spPr>
          <a:xfrm flipH="1">
            <a:off x="11582400" y="6233133"/>
            <a:ext cx="624800" cy="624800"/>
          </a:xfrm>
          <a:prstGeom prst="rtTriangle">
            <a:avLst/>
          </a:prstGeom>
          <a:solidFill>
            <a:schemeClr val="accent2">
              <a:lumMod val="50000"/>
            </a:schemeClr>
          </a:solidFill>
          <a:ln>
            <a:noFill/>
          </a:ln>
        </p:spPr>
        <p:txBody>
          <a:bodyPr spcFirstLastPara="1" wrap="square" lIns="121863" tIns="121863" rIns="121863" bIns="121863" anchor="ctr" anchorCtr="0">
            <a:noAutofit/>
          </a:bodyPr>
          <a:lstStyle/>
          <a:p>
            <a:pPr marL="0" lvl="0" indent="0" algn="l" rtl="0">
              <a:spcBef>
                <a:spcPts val="0"/>
              </a:spcBef>
              <a:spcAft>
                <a:spcPts val="0"/>
              </a:spcAft>
              <a:buNone/>
            </a:pPr>
            <a:endParaRPr sz="2400"/>
          </a:p>
        </p:txBody>
      </p:sp>
      <p:sp>
        <p:nvSpPr>
          <p:cNvPr id="30" name="Google Shape;30;p6"/>
          <p:cNvSpPr/>
          <p:nvPr/>
        </p:nvSpPr>
        <p:spPr>
          <a:xfrm rot="5400000">
            <a:off x="-133800" y="965980"/>
            <a:ext cx="624800" cy="357200"/>
          </a:xfrm>
          <a:prstGeom prst="triangle">
            <a:avLst>
              <a:gd name="adj" fmla="val 50000"/>
            </a:avLst>
          </a:prstGeom>
          <a:solidFill>
            <a:schemeClr val="accent2">
              <a:lumMod val="50000"/>
            </a:schemeClr>
          </a:solidFill>
          <a:ln>
            <a:noFill/>
          </a:ln>
        </p:spPr>
        <p:txBody>
          <a:bodyPr spcFirstLastPara="1" wrap="square" lIns="121863" tIns="121863" rIns="121863" bIns="121863"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609600" y="2661000"/>
            <a:ext cx="3576800" cy="3572000"/>
          </a:xfrm>
          <a:prstGeom prst="rect">
            <a:avLst/>
          </a:prstGeom>
        </p:spPr>
        <p:txBody>
          <a:bodyPr spcFirstLastPara="1" wrap="square" lIns="0" tIns="0" rIns="0" bIns="0" anchor="t" anchorCtr="0">
            <a:noAutofit/>
          </a:bodyPr>
          <a:lstStyle>
            <a:lvl1pPr marL="609363" lvl="0" indent="-457023">
              <a:spcBef>
                <a:spcPts val="800"/>
              </a:spcBef>
              <a:spcAft>
                <a:spcPts val="0"/>
              </a:spcAft>
              <a:buSzPts val="1800"/>
              <a:buChar char="▸"/>
              <a:defRPr sz="2400"/>
            </a:lvl1pPr>
            <a:lvl2pPr marL="1218750" lvl="1" indent="-457023">
              <a:spcBef>
                <a:spcPts val="800"/>
              </a:spcBef>
              <a:spcAft>
                <a:spcPts val="0"/>
              </a:spcAft>
              <a:buSzPts val="1800"/>
              <a:buChar char="▹"/>
              <a:defRPr sz="2400"/>
            </a:lvl2pPr>
            <a:lvl3pPr marL="1828120" lvl="2" indent="-457023">
              <a:spcBef>
                <a:spcPts val="800"/>
              </a:spcBef>
              <a:spcAft>
                <a:spcPts val="0"/>
              </a:spcAft>
              <a:buSzPts val="1800"/>
              <a:buChar char="▹"/>
              <a:defRPr sz="2400"/>
            </a:lvl3pPr>
            <a:lvl4pPr marL="2437498" lvl="3" indent="-457023">
              <a:spcBef>
                <a:spcPts val="800"/>
              </a:spcBef>
              <a:spcAft>
                <a:spcPts val="0"/>
              </a:spcAft>
              <a:buSzPts val="1800"/>
              <a:buChar char="▹"/>
              <a:defRPr sz="2400"/>
            </a:lvl4pPr>
            <a:lvl5pPr marL="3046860" lvl="4" indent="-457023">
              <a:spcBef>
                <a:spcPts val="800"/>
              </a:spcBef>
              <a:spcAft>
                <a:spcPts val="0"/>
              </a:spcAft>
              <a:buSzPts val="1800"/>
              <a:buChar char="▹"/>
              <a:defRPr sz="2400"/>
            </a:lvl5pPr>
            <a:lvl6pPr marL="3656223" lvl="5" indent="-457023">
              <a:spcBef>
                <a:spcPts val="800"/>
              </a:spcBef>
              <a:spcAft>
                <a:spcPts val="0"/>
              </a:spcAft>
              <a:buSzPts val="1800"/>
              <a:buChar char="▹"/>
              <a:defRPr sz="2400"/>
            </a:lvl6pPr>
            <a:lvl7pPr marL="4265600" lvl="6" indent="-457023">
              <a:spcBef>
                <a:spcPts val="800"/>
              </a:spcBef>
              <a:spcAft>
                <a:spcPts val="0"/>
              </a:spcAft>
              <a:buSzPts val="1800"/>
              <a:buChar char="▹"/>
              <a:defRPr sz="2400"/>
            </a:lvl7pPr>
            <a:lvl8pPr marL="4874971" lvl="7" indent="-457023">
              <a:spcBef>
                <a:spcPts val="800"/>
              </a:spcBef>
              <a:spcAft>
                <a:spcPts val="0"/>
              </a:spcAft>
              <a:buSzPts val="1800"/>
              <a:buChar char="▹"/>
              <a:defRPr sz="2400"/>
            </a:lvl8pPr>
            <a:lvl9pPr marL="5484358" lvl="8" indent="-457023">
              <a:spcBef>
                <a:spcPts val="800"/>
              </a:spcBef>
              <a:spcAft>
                <a:spcPts val="0"/>
              </a:spcAft>
              <a:buSzPts val="1800"/>
              <a:buChar char="▹"/>
              <a:defRPr sz="2400"/>
            </a:lvl9pPr>
          </a:lstStyle>
          <a:p>
            <a:endParaRPr/>
          </a:p>
        </p:txBody>
      </p:sp>
      <p:sp>
        <p:nvSpPr>
          <p:cNvPr id="33" name="Google Shape;33;p6"/>
          <p:cNvSpPr txBox="1">
            <a:spLocks noGrp="1"/>
          </p:cNvSpPr>
          <p:nvPr>
            <p:ph type="body" idx="2"/>
          </p:nvPr>
        </p:nvSpPr>
        <p:spPr>
          <a:xfrm>
            <a:off x="4554104" y="2661000"/>
            <a:ext cx="3576800" cy="3572000"/>
          </a:xfrm>
          <a:prstGeom prst="rect">
            <a:avLst/>
          </a:prstGeom>
        </p:spPr>
        <p:txBody>
          <a:bodyPr spcFirstLastPara="1" wrap="square" lIns="0" tIns="0" rIns="0" bIns="0" anchor="t" anchorCtr="0">
            <a:noAutofit/>
          </a:bodyPr>
          <a:lstStyle>
            <a:lvl1pPr marL="609363" lvl="0" indent="-457023">
              <a:spcBef>
                <a:spcPts val="800"/>
              </a:spcBef>
              <a:spcAft>
                <a:spcPts val="0"/>
              </a:spcAft>
              <a:buSzPts val="1800"/>
              <a:buChar char="▸"/>
              <a:defRPr sz="2400"/>
            </a:lvl1pPr>
            <a:lvl2pPr marL="1218750" lvl="1" indent="-457023">
              <a:spcBef>
                <a:spcPts val="800"/>
              </a:spcBef>
              <a:spcAft>
                <a:spcPts val="0"/>
              </a:spcAft>
              <a:buSzPts val="1800"/>
              <a:buChar char="▹"/>
              <a:defRPr sz="2400"/>
            </a:lvl2pPr>
            <a:lvl3pPr marL="1828120" lvl="2" indent="-457023">
              <a:spcBef>
                <a:spcPts val="800"/>
              </a:spcBef>
              <a:spcAft>
                <a:spcPts val="0"/>
              </a:spcAft>
              <a:buSzPts val="1800"/>
              <a:buChar char="▹"/>
              <a:defRPr sz="2400"/>
            </a:lvl3pPr>
            <a:lvl4pPr marL="2437498" lvl="3" indent="-457023">
              <a:spcBef>
                <a:spcPts val="800"/>
              </a:spcBef>
              <a:spcAft>
                <a:spcPts val="0"/>
              </a:spcAft>
              <a:buSzPts val="1800"/>
              <a:buChar char="▹"/>
              <a:defRPr sz="2400"/>
            </a:lvl4pPr>
            <a:lvl5pPr marL="3046860" lvl="4" indent="-457023">
              <a:spcBef>
                <a:spcPts val="800"/>
              </a:spcBef>
              <a:spcAft>
                <a:spcPts val="0"/>
              </a:spcAft>
              <a:buSzPts val="1800"/>
              <a:buChar char="▹"/>
              <a:defRPr sz="2400"/>
            </a:lvl5pPr>
            <a:lvl6pPr marL="3656223" lvl="5" indent="-457023">
              <a:spcBef>
                <a:spcPts val="800"/>
              </a:spcBef>
              <a:spcAft>
                <a:spcPts val="0"/>
              </a:spcAft>
              <a:buSzPts val="1800"/>
              <a:buChar char="▹"/>
              <a:defRPr sz="2400"/>
            </a:lvl6pPr>
            <a:lvl7pPr marL="4265600" lvl="6" indent="-457023">
              <a:spcBef>
                <a:spcPts val="800"/>
              </a:spcBef>
              <a:spcAft>
                <a:spcPts val="0"/>
              </a:spcAft>
              <a:buSzPts val="1800"/>
              <a:buChar char="▹"/>
              <a:defRPr sz="2400"/>
            </a:lvl7pPr>
            <a:lvl8pPr marL="4874971" lvl="7" indent="-457023">
              <a:spcBef>
                <a:spcPts val="800"/>
              </a:spcBef>
              <a:spcAft>
                <a:spcPts val="0"/>
              </a:spcAft>
              <a:buSzPts val="1800"/>
              <a:buChar char="▹"/>
              <a:defRPr sz="2400"/>
            </a:lvl8pPr>
            <a:lvl9pPr marL="5484358" lvl="8" indent="-457023">
              <a:spcBef>
                <a:spcPts val="800"/>
              </a:spcBef>
              <a:spcAft>
                <a:spcPts val="0"/>
              </a:spcAft>
              <a:buSzPts val="1800"/>
              <a:buChar char="▹"/>
              <a:defRPr sz="2400"/>
            </a:lvl9pPr>
          </a:lstStyle>
          <a:p>
            <a:endParaRPr/>
          </a:p>
        </p:txBody>
      </p:sp>
      <p:sp>
        <p:nvSpPr>
          <p:cNvPr id="34" name="Google Shape;34;p6"/>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9536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5866-B11A-112C-3318-CB1B73341C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952C79-1781-A54E-836B-C3BFF4412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A4D0A5-D7E3-6347-17D9-B6A9A1A88004}"/>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1F43E4FE-0F18-82A1-E34C-15F618005D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7A8EFE-52F3-26FE-591C-3747251939CE}"/>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01928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A681-2C41-4FF0-79D7-9EA2847B1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2925FD-9C23-E42D-B5E4-19985EC28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1350B-94DC-2F0C-35B8-3F40386B1E83}"/>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2879A566-83AA-EBAD-B851-83C1960C25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B74911-267B-EAA7-CA88-EC087E9FC26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8091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C452-ACEA-1CD5-DEFC-F8178102E3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F43ED7-5409-DF7F-C529-E916CF851C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3DB369-34A6-1532-99B2-744E927AE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419B8FE-9348-1DBF-747E-D3659FF3FC2E}"/>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6" name="Footer Placeholder 5">
            <a:extLst>
              <a:ext uri="{FF2B5EF4-FFF2-40B4-BE49-F238E27FC236}">
                <a16:creationId xmlns:a16="http://schemas.microsoft.com/office/drawing/2014/main" id="{15E156B4-5148-62A8-89E3-3D51B0A8CA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48C8C74-9710-C448-2DBE-41EA1EAE985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279789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ED99-F5C9-A7DC-EFEE-BD56D40313E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1EF3E5-5501-0D27-B29F-2A2AC677E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34DF8-4147-7B63-A8F5-733E83F13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1456109-DD9D-3F4C-225A-4F851C9F8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87061-AE6F-BB5F-8DC5-8CA8944DE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D3F5897-3A70-1E62-390F-E76BB31EA3E7}"/>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8" name="Footer Placeholder 7">
            <a:extLst>
              <a:ext uri="{FF2B5EF4-FFF2-40B4-BE49-F238E27FC236}">
                <a16:creationId xmlns:a16="http://schemas.microsoft.com/office/drawing/2014/main" id="{755269A9-9955-508E-D85B-8A8C743756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FD7F8C4-844F-37B0-1E97-80035C41920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6621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DA4E-1C34-6204-5975-836CEE0B5B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3613AD5-250A-7E64-90DB-451AA392084F}"/>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4" name="Footer Placeholder 3">
            <a:extLst>
              <a:ext uri="{FF2B5EF4-FFF2-40B4-BE49-F238E27FC236}">
                <a16:creationId xmlns:a16="http://schemas.microsoft.com/office/drawing/2014/main" id="{8313945F-C1D1-71B4-42E8-5675FB5BA8D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8956D9D-870B-201B-6792-61A86F70D71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66006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50CF6-ABA2-77ED-B49B-0C0D58EB8F91}"/>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3" name="Footer Placeholder 2">
            <a:extLst>
              <a:ext uri="{FF2B5EF4-FFF2-40B4-BE49-F238E27FC236}">
                <a16:creationId xmlns:a16="http://schemas.microsoft.com/office/drawing/2014/main" id="{F569C538-A715-D065-FDCC-89037E3A5E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66629A-5324-0737-7466-4C1F75D5CF4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640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A2C0-CAAA-99D8-8A33-75D76976E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DF810A-B09C-A1DF-14C3-085AAB89D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86771ED-F09F-D292-A945-CD91E704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85E94-0CD3-1915-B475-03B26B6A2410}"/>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6" name="Footer Placeholder 5">
            <a:extLst>
              <a:ext uri="{FF2B5EF4-FFF2-40B4-BE49-F238E27FC236}">
                <a16:creationId xmlns:a16="http://schemas.microsoft.com/office/drawing/2014/main" id="{B10677AE-7FC2-C490-AB0D-175DC6FBC3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70F9E6-F902-E384-4691-56D5DF808BD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81996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CF8E-C4FF-3463-288B-8236696AB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033FC40-951F-D38F-1B3C-36E1DC5DA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A1F4C9FE-3EEE-A317-55FD-7998327B4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797E-7A64-9E63-CB71-2B9C5A54D77C}"/>
              </a:ext>
            </a:extLst>
          </p:cNvPr>
          <p:cNvSpPr>
            <a:spLocks noGrp="1"/>
          </p:cNvSpPr>
          <p:nvPr>
            <p:ph type="dt" sz="half" idx="10"/>
          </p:nvPr>
        </p:nvSpPr>
        <p:spPr/>
        <p:txBody>
          <a:bodyPr/>
          <a:lstStyle/>
          <a:p>
            <a:fld id="{52E1246C-E57C-4AE6-A729-B391409BDD9F}" type="datetimeFigureOut">
              <a:rPr lang="en-IN" smtClean="0"/>
              <a:t>24-01-2024</a:t>
            </a:fld>
            <a:endParaRPr lang="en-IN"/>
          </a:p>
        </p:txBody>
      </p:sp>
      <p:sp>
        <p:nvSpPr>
          <p:cNvPr id="6" name="Footer Placeholder 5">
            <a:extLst>
              <a:ext uri="{FF2B5EF4-FFF2-40B4-BE49-F238E27FC236}">
                <a16:creationId xmlns:a16="http://schemas.microsoft.com/office/drawing/2014/main" id="{4C1C0A12-AE31-3D75-AC55-D6585FBCED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193E58-2395-8D1F-3F9B-9A22643A3C9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745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4C4C-E2AC-76E4-B4A5-7A50EE756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1BFD86-3BAE-B62E-C2E2-183E4C0C5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897660-874C-A12F-F591-57F5093C9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1246C-E57C-4AE6-A729-B391409BDD9F}" type="datetimeFigureOut">
              <a:rPr lang="en-IN" smtClean="0"/>
              <a:t>24-01-2024</a:t>
            </a:fld>
            <a:endParaRPr lang="en-IN"/>
          </a:p>
        </p:txBody>
      </p:sp>
      <p:sp>
        <p:nvSpPr>
          <p:cNvPr id="5" name="Footer Placeholder 4">
            <a:extLst>
              <a:ext uri="{FF2B5EF4-FFF2-40B4-BE49-F238E27FC236}">
                <a16:creationId xmlns:a16="http://schemas.microsoft.com/office/drawing/2014/main" id="{44EADBAC-7E24-6ED6-687F-476F2B0AC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7A72DF7-3EC4-F533-8796-7C8C2E5B5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99E97-65F1-4471-825A-88EC9E28DBF4}" type="slidenum">
              <a:rPr lang="en-IN" smtClean="0"/>
              <a:t>‹#›</a:t>
            </a:fld>
            <a:endParaRPr lang="en-IN"/>
          </a:p>
        </p:txBody>
      </p:sp>
    </p:spTree>
    <p:extLst>
      <p:ext uri="{BB962C8B-B14F-4D97-AF65-F5344CB8AC3E}">
        <p14:creationId xmlns:p14="http://schemas.microsoft.com/office/powerpoint/2010/main" val="6904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4tGZjQqDJ7tC8g5SxXTMHmUjztCkuYPp/view?usp=sharin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drive.google.com/file/d/1PExgOojA1Q-xM2bOhjGYQBqyXEe3kzvQ/view?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1435100" y="2484800"/>
            <a:ext cx="6616800" cy="1888400"/>
          </a:xfrm>
          <a:prstGeom prst="rect">
            <a:avLst/>
          </a:prstGeom>
          <a:noFill/>
          <a:ln>
            <a:noFill/>
          </a:ln>
        </p:spPr>
        <p:txBody>
          <a:bodyPr spcFirstLastPara="1" vert="horz" wrap="square" lIns="0" tIns="0" rIns="0" bIns="0" rtlCol="0" anchor="ctr" anchorCtr="0">
            <a:noAutofit/>
          </a:bodyPr>
          <a:lstStyle/>
          <a:p>
            <a:r>
              <a:rPr lang="en-US"/>
              <a:t> </a:t>
            </a:r>
            <a:endParaRPr/>
          </a:p>
        </p:txBody>
      </p:sp>
      <p:pic>
        <p:nvPicPr>
          <p:cNvPr id="70" name="Google Shape;70;p1" descr="A picture containing outdoor, way, road, highway&#10;&#10;Description automatically generated"/>
          <p:cNvPicPr preferRelativeResize="0"/>
          <p:nvPr/>
        </p:nvPicPr>
        <p:blipFill rotWithShape="1">
          <a:blip r:embed="rId3">
            <a:alphaModFix/>
          </a:blip>
          <a:srcRect/>
          <a:stretch/>
        </p:blipFill>
        <p:spPr>
          <a:xfrm>
            <a:off x="0" y="1229447"/>
            <a:ext cx="12192000" cy="5679781"/>
          </a:xfrm>
          <a:prstGeom prst="rect">
            <a:avLst/>
          </a:prstGeom>
          <a:solidFill>
            <a:schemeClr val="bg1"/>
          </a:solidFill>
          <a:ln>
            <a:noFill/>
          </a:ln>
        </p:spPr>
      </p:pic>
      <p:sp>
        <p:nvSpPr>
          <p:cNvPr id="2" name="Google Shape;280;p9">
            <a:extLst>
              <a:ext uri="{FF2B5EF4-FFF2-40B4-BE49-F238E27FC236}">
                <a16:creationId xmlns:a16="http://schemas.microsoft.com/office/drawing/2014/main" id="{27B921D5-0963-8B4E-AE11-24FB6CCD1B64}"/>
              </a:ext>
            </a:extLst>
          </p:cNvPr>
          <p:cNvSpPr txBox="1"/>
          <p:nvPr/>
        </p:nvSpPr>
        <p:spPr>
          <a:xfrm>
            <a:off x="0" y="1229447"/>
            <a:ext cx="10578662" cy="76318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t" anchorCtr="0">
            <a:spAutoFit/>
          </a:bodyPr>
          <a:lstStyle/>
          <a:p>
            <a:pPr algn="ctr">
              <a:lnSpc>
                <a:spcPct val="90000"/>
              </a:lnSpc>
              <a:buClr>
                <a:srgbClr val="000000"/>
              </a:buClr>
              <a:buSzPts val="1800"/>
            </a:pPr>
            <a:r>
              <a:rPr lang="en-GB" sz="3733" b="1" dirty="0">
                <a:solidFill>
                  <a:schemeClr val="bg1"/>
                </a:solidFill>
                <a:latin typeface="Cambria" panose="02040503050406030204" pitchFamily="18" charset="0"/>
                <a:ea typeface="Cambria" panose="02040503050406030204" pitchFamily="18" charset="0"/>
              </a:rPr>
              <a:t>Academic Orientation and Evaluation System</a:t>
            </a:r>
            <a:endParaRPr sz="3733" dirty="0">
              <a:solidFill>
                <a:schemeClr val="bg1"/>
              </a:solidFill>
              <a:latin typeface="Cambria" panose="02040503050406030204" pitchFamily="18" charset="0"/>
              <a:ea typeface="Cambria" panose="02040503050406030204" pitchFamily="18" charset="0"/>
              <a:cs typeface="Cambria"/>
              <a:sym typeface="Cambria"/>
            </a:endParaRPr>
          </a:p>
        </p:txBody>
      </p:sp>
      <p:grpSp>
        <p:nvGrpSpPr>
          <p:cNvPr id="8" name="Group 7">
            <a:extLst>
              <a:ext uri="{FF2B5EF4-FFF2-40B4-BE49-F238E27FC236}">
                <a16:creationId xmlns:a16="http://schemas.microsoft.com/office/drawing/2014/main" id="{2ABDD0B6-EC77-1A52-77EC-E19747C8F9C8}"/>
              </a:ext>
            </a:extLst>
          </p:cNvPr>
          <p:cNvGrpSpPr/>
          <p:nvPr/>
        </p:nvGrpSpPr>
        <p:grpSpPr>
          <a:xfrm>
            <a:off x="0" y="0"/>
            <a:ext cx="12192000" cy="933210"/>
            <a:chOff x="0" y="0"/>
            <a:chExt cx="12192000" cy="933210"/>
          </a:xfrm>
        </p:grpSpPr>
        <p:sp>
          <p:nvSpPr>
            <p:cNvPr id="9" name="Rectangle 8">
              <a:extLst>
                <a:ext uri="{FF2B5EF4-FFF2-40B4-BE49-F238E27FC236}">
                  <a16:creationId xmlns:a16="http://schemas.microsoft.com/office/drawing/2014/main" id="{B4ABD968-CD3F-65CB-026A-76E55AF7A74B}"/>
                </a:ext>
              </a:extLst>
            </p:cNvPr>
            <p:cNvSpPr/>
            <p:nvPr/>
          </p:nvSpPr>
          <p:spPr>
            <a:xfrm>
              <a:off x="0" y="365759"/>
              <a:ext cx="12192000" cy="154745"/>
            </a:xfrm>
            <a:prstGeom prst="rect">
              <a:avLst/>
            </a:prstGeom>
            <a:solidFill>
              <a:srgbClr val="E67622"/>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E042472C-D798-9D95-27D5-7F5974FE7538}"/>
                </a:ext>
              </a:extLst>
            </p:cNvPr>
            <p:cNvPicPr>
              <a:picLocks noChangeAspect="1"/>
            </p:cNvPicPr>
            <p:nvPr/>
          </p:nvPicPr>
          <p:blipFill>
            <a:blip r:embed="rId4"/>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A85469FE-BF19-40F5-6407-662403B26684}"/>
                </a:ext>
              </a:extLst>
            </p:cNvPr>
            <p:cNvPicPr>
              <a:picLocks noChangeAspect="1"/>
            </p:cNvPicPr>
            <p:nvPr/>
          </p:nvPicPr>
          <p:blipFill>
            <a:blip r:embed="rId5"/>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33743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569577" y="907284"/>
            <a:ext cx="10962457" cy="596429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776019" y="907285"/>
            <a:ext cx="10603181" cy="4452991"/>
          </a:xfrm>
          <a:prstGeom prst="rect">
            <a:avLst/>
          </a:prstGeom>
        </p:spPr>
        <p:txBody>
          <a:bodyPr spcFirstLastPara="1" vert="horz" wrap="square" lIns="0" tIns="0" rIns="0" bIns="0" rtlCol="0" anchor="t" anchorCtr="0">
            <a:noAutofit/>
          </a:bodyPr>
          <a:lstStyle/>
          <a:p>
            <a:pPr marL="152396" indent="0">
              <a:buNone/>
            </a:pPr>
            <a:r>
              <a:rPr lang="en-GB" sz="2133"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In order to achieve a passing grade in a course the learner must fulfil the following minimum conditions:</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Theory-only course: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Score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30% marks in ETE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along with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40% marks overall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in all components when combined together (CA and ETE).  </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Theory and Practical course</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Score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30% marks separately in ETE and ET</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P along with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40% marks overall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in all components when combined together (CA and ETE)  </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Dissertation/ Capstone Project</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Score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30% marks in ETP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and achieve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40% marks when ETP and CA taken together</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Term Paper/ CDP/ Field Project/ Summer Training</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Score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40% marks in ETP</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CGPA Condition</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In addition to the above passing conditions, the learner must achieve a minimum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overall CGPA of 5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to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complete the programme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successfully. </a:t>
            </a:r>
          </a:p>
          <a:p>
            <a:pPr marL="533387" indent="-380990">
              <a:buFont typeface="Wingdings" panose="05000000000000000000" pitchFamily="2" charset="2"/>
              <a:buChar char="v"/>
            </a:pP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Conversion factor to convert CGPA into % </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shall be </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10</a:t>
            </a:r>
            <a:r>
              <a:rPr lang="en-GB" sz="2133"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a:t>
            </a:r>
          </a:p>
          <a:p>
            <a:pPr marL="152396" indent="0">
              <a:buNone/>
            </a:pPr>
            <a:endParaRPr lang="en-IN" sz="2133"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nSpc>
                <a:spcPct val="100000"/>
              </a:lnSpc>
              <a:spcBef>
                <a:spcPts val="0"/>
              </a:spcBef>
              <a:buClr>
                <a:srgbClr val="000000"/>
              </a:buClr>
              <a:buSzTx/>
              <a:buNone/>
              <a:defRPr/>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733"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Passing Criteria</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553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0CEF5B-6BB5-2938-BEEC-0050DF3B2943}"/>
              </a:ext>
            </a:extLst>
          </p:cNvPr>
          <p:cNvSpPr/>
          <p:nvPr/>
        </p:nvSpPr>
        <p:spPr>
          <a:xfrm>
            <a:off x="3353294" y="2967335"/>
            <a:ext cx="5485412" cy="1569660"/>
          </a:xfrm>
          <a:prstGeom prst="rect">
            <a:avLst/>
          </a:prstGeom>
          <a:noFill/>
        </p:spPr>
        <p:txBody>
          <a:bodyPr wrap="none" lIns="91440" tIns="45720" rIns="91440" bIns="45720">
            <a:spAutoFit/>
          </a:bodyPr>
          <a:lstStyle/>
          <a:p>
            <a:pPr algn="ctr"/>
            <a:r>
              <a:rPr lang="en-GB" sz="9600" b="1" dirty="0">
                <a:solidFill>
                  <a:srgbClr val="E67622"/>
                </a:solidFill>
                <a:effectLst>
                  <a:reflection blurRad="6350" stA="55000" endA="300" endPos="45500" dir="5400000" sy="-100000" algn="bl" rotWithShape="0"/>
                </a:effectLst>
              </a:rPr>
              <a:t>Thank you</a:t>
            </a:r>
            <a:endParaRPr lang="en-IN" sz="9600" b="1" dirty="0">
              <a:solidFill>
                <a:srgbClr val="E67622"/>
              </a:solidFill>
              <a:effectLst>
                <a:reflection blurRad="6350" stA="55000" endA="300" endPos="45500" dir="5400000" sy="-100000" algn="bl" rotWithShape="0"/>
              </a:effectLst>
            </a:endParaRPr>
          </a:p>
        </p:txBody>
      </p:sp>
      <p:grpSp>
        <p:nvGrpSpPr>
          <p:cNvPr id="2" name="Group 1">
            <a:extLst>
              <a:ext uri="{FF2B5EF4-FFF2-40B4-BE49-F238E27FC236}">
                <a16:creationId xmlns:a16="http://schemas.microsoft.com/office/drawing/2014/main" id="{93813F1A-94A9-2F03-CE66-AACA3EE63091}"/>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33ACF47C-CFBC-B173-DD60-1B8850BA6A82}"/>
                </a:ext>
              </a:extLst>
            </p:cNvPr>
            <p:cNvSpPr/>
            <p:nvPr/>
          </p:nvSpPr>
          <p:spPr>
            <a:xfrm>
              <a:off x="0" y="365759"/>
              <a:ext cx="12192000" cy="154745"/>
            </a:xfrm>
            <a:prstGeom prst="rect">
              <a:avLst/>
            </a:prstGeom>
            <a:solidFill>
              <a:srgbClr val="E67622"/>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DEC89DD4-4C04-2799-DB35-C9BA593C27F5}"/>
                </a:ext>
              </a:extLst>
            </p:cNvPr>
            <p:cNvPicPr>
              <a:picLocks noChangeAspect="1"/>
            </p:cNvPicPr>
            <p:nvPr/>
          </p:nvPicPr>
          <p:blipFill>
            <a:blip r:embed="rId2"/>
            <a:stretch>
              <a:fillRect/>
            </a:stretch>
          </p:blipFill>
          <p:spPr>
            <a:xfrm>
              <a:off x="366763" y="0"/>
              <a:ext cx="1544709" cy="933210"/>
            </a:xfrm>
            <a:prstGeom prst="rect">
              <a:avLst/>
            </a:prstGeom>
          </p:spPr>
        </p:pic>
        <p:pic>
          <p:nvPicPr>
            <p:cNvPr id="6" name="Picture 5">
              <a:extLst>
                <a:ext uri="{FF2B5EF4-FFF2-40B4-BE49-F238E27FC236}">
                  <a16:creationId xmlns:a16="http://schemas.microsoft.com/office/drawing/2014/main" id="{2276D74C-8F91-0C44-9E19-7D3088B24CDA}"/>
                </a:ext>
              </a:extLst>
            </p:cNvPr>
            <p:cNvPicPr>
              <a:picLocks noChangeAspect="1"/>
            </p:cNvPicPr>
            <p:nvPr/>
          </p:nvPicPr>
          <p:blipFill>
            <a:blip r:embed="rId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67268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446424" y="1200266"/>
            <a:ext cx="11034376" cy="567131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486448" y="1558533"/>
            <a:ext cx="10587952" cy="5248600"/>
          </a:xfrm>
          <a:prstGeom prst="rect">
            <a:avLst/>
          </a:prstGeom>
        </p:spPr>
        <p:txBody>
          <a:bodyPr spcFirstLastPara="1" vert="horz" wrap="square" lIns="0" tIns="0" rIns="0" bIns="0" rtlCol="0" anchor="t" anchorCtr="0">
            <a:noAutofit/>
          </a:bodyPr>
          <a:lstStyle/>
          <a:p>
            <a:pPr marL="152340" indent="0" algn="just">
              <a:lnSpc>
                <a:spcPct val="107000"/>
              </a:lnSpc>
              <a:spcAft>
                <a:spcPts val="1067"/>
              </a:spcAft>
              <a:buNone/>
            </a:pPr>
            <a:r>
              <a:rPr lang="en-US" sz="2133" b="1" dirty="0" err="1">
                <a:latin typeface="Cambria" panose="02040503050406030204" pitchFamily="18" charset="0"/>
                <a:ea typeface="Cambria" panose="02040503050406030204" pitchFamily="18" charset="0"/>
                <a:cs typeface="Times New Roman" panose="02020603050405020304" pitchFamily="18" charset="0"/>
              </a:rPr>
              <a:t>Programme</a:t>
            </a:r>
            <a:r>
              <a:rPr lang="en-US" sz="2133" b="1" dirty="0">
                <a:latin typeface="Cambria" panose="02040503050406030204" pitchFamily="18" charset="0"/>
                <a:ea typeface="Cambria" panose="02040503050406030204" pitchFamily="18" charset="0"/>
                <a:cs typeface="Times New Roman" panose="02020603050405020304" pitchFamily="18" charset="0"/>
              </a:rPr>
              <a:t> Guide: </a:t>
            </a:r>
            <a:r>
              <a:rPr lang="en-US" sz="2133" dirty="0">
                <a:latin typeface="Cambria" panose="02040503050406030204" pitchFamily="18" charset="0"/>
                <a:ea typeface="Cambria" panose="02040503050406030204" pitchFamily="18" charset="0"/>
                <a:cs typeface="Times New Roman" panose="02020603050405020304" pitchFamily="18" charset="0"/>
              </a:rPr>
              <a:t>Contains detailed </a:t>
            </a:r>
            <a:r>
              <a:rPr lang="en-US" sz="2133" dirty="0" err="1">
                <a:latin typeface="Cambria" panose="02040503050406030204" pitchFamily="18" charset="0"/>
                <a:ea typeface="Cambria" panose="02040503050406030204" pitchFamily="18" charset="0"/>
                <a:cs typeface="Times New Roman" panose="02020603050405020304" pitchFamily="18" charset="0"/>
              </a:rPr>
              <a:t>Programme</a:t>
            </a:r>
            <a:r>
              <a:rPr lang="en-US" sz="2133" dirty="0">
                <a:latin typeface="Cambria" panose="02040503050406030204" pitchFamily="18" charset="0"/>
                <a:ea typeface="Cambria" panose="02040503050406030204" pitchFamily="18" charset="0"/>
                <a:cs typeface="Times New Roman" panose="02020603050405020304" pitchFamily="18" charset="0"/>
              </a:rPr>
              <a:t> Scheme and syllabus of all the courses with examination related weightages</a:t>
            </a:r>
          </a:p>
          <a:p>
            <a:pPr marL="590536" indent="-440256" algn="just">
              <a:lnSpc>
                <a:spcPct val="107000"/>
              </a:lnSpc>
              <a:spcAft>
                <a:spcPts val="1067"/>
              </a:spcAft>
              <a:buNone/>
            </a:pPr>
            <a:r>
              <a:rPr lang="en-US" sz="2133" dirty="0">
                <a:latin typeface="Cambria" panose="02040503050406030204" pitchFamily="18" charset="0"/>
                <a:ea typeface="Cambria" panose="02040503050406030204" pitchFamily="18" charset="0"/>
                <a:cs typeface="Times New Roman" panose="02020603050405020304" pitchFamily="18" charset="0"/>
              </a:rPr>
              <a:t> Available on Website and Learning Management System</a:t>
            </a:r>
          </a:p>
          <a:p>
            <a:pPr marL="590536" indent="-440256" algn="just">
              <a:lnSpc>
                <a:spcPct val="107000"/>
              </a:lnSpc>
              <a:spcAft>
                <a:spcPts val="1067"/>
              </a:spcAft>
              <a:buNone/>
            </a:pPr>
            <a:r>
              <a:rPr lang="en-US" sz="2133" dirty="0">
                <a:latin typeface="Cambria" panose="02040503050406030204" pitchFamily="18" charset="0"/>
                <a:ea typeface="Cambria" panose="02040503050406030204" pitchFamily="18" charset="0"/>
                <a:cs typeface="Times New Roman" panose="02020603050405020304" pitchFamily="18" charset="0"/>
              </a:rPr>
              <a:t>	</a:t>
            </a: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122764" indent="0" algn="just">
              <a:lnSpc>
                <a:spcPct val="107000"/>
              </a:lnSpc>
              <a:spcAft>
                <a:spcPts val="1067"/>
              </a:spcAft>
              <a:buNone/>
            </a:pPr>
            <a:r>
              <a:rPr lang="en-US" sz="2133" b="1" dirty="0">
                <a:latin typeface="Cambria" panose="02040503050406030204" pitchFamily="18" charset="0"/>
                <a:ea typeface="Cambria" panose="02040503050406030204" pitchFamily="18" charset="0"/>
                <a:cs typeface="Times New Roman" panose="02020603050405020304" pitchFamily="18" charset="0"/>
              </a:rPr>
              <a:t>e-Learning Material (e-LM): </a:t>
            </a:r>
            <a:r>
              <a:rPr lang="en-US" sz="2133" dirty="0">
                <a:latin typeface="Cambria" panose="02040503050406030204" pitchFamily="18" charset="0"/>
                <a:ea typeface="Cambria" panose="02040503050406030204" pitchFamily="18" charset="0"/>
                <a:cs typeface="Times New Roman" panose="02020603050405020304" pitchFamily="18" charset="0"/>
              </a:rPr>
              <a:t>e-Book containing all the course content covering the entire syllabus of the course. It is written in the Self-Learning and conversational style </a:t>
            </a:r>
          </a:p>
          <a:p>
            <a:pPr marL="480472" indent="-357708" algn="just">
              <a:lnSpc>
                <a:spcPct val="107000"/>
              </a:lnSpc>
              <a:spcAft>
                <a:spcPts val="1067"/>
              </a:spcAft>
              <a:buNone/>
            </a:pPr>
            <a:r>
              <a:rPr lang="en-US" sz="2133" dirty="0">
                <a:latin typeface="Cambria" panose="02040503050406030204" pitchFamily="18" charset="0"/>
                <a:ea typeface="Cambria" panose="02040503050406030204" pitchFamily="18" charset="0"/>
                <a:cs typeface="Times New Roman" panose="02020603050405020304" pitchFamily="18" charset="0"/>
              </a:rPr>
              <a:t>Available on Learning Management System </a:t>
            </a: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Key Academic Resources</a:t>
            </a:r>
          </a:p>
        </p:txBody>
      </p:sp>
      <p:sp>
        <p:nvSpPr>
          <p:cNvPr id="2" name="Rectangle: Rounded Corners 1">
            <a:hlinkClick r:id="rId3"/>
            <a:extLst>
              <a:ext uri="{FF2B5EF4-FFF2-40B4-BE49-F238E27FC236}">
                <a16:creationId xmlns:a16="http://schemas.microsoft.com/office/drawing/2014/main" id="{E793E2AE-0610-460F-9B5A-F3E0660A418E}"/>
              </a:ext>
            </a:extLst>
          </p:cNvPr>
          <p:cNvSpPr/>
          <p:nvPr/>
        </p:nvSpPr>
        <p:spPr>
          <a:xfrm>
            <a:off x="1665627" y="3176601"/>
            <a:ext cx="1524000" cy="6082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u="sng"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Sample</a:t>
            </a:r>
            <a:endParaRPr lang="en-IN" sz="2667" u="sng"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0" name="Rectangle: Rounded Corners 9">
            <a:hlinkClick r:id="rId4"/>
            <a:extLst>
              <a:ext uri="{FF2B5EF4-FFF2-40B4-BE49-F238E27FC236}">
                <a16:creationId xmlns:a16="http://schemas.microsoft.com/office/drawing/2014/main" id="{737EF317-94F8-4F06-8395-8BBAD8A34A5A}"/>
              </a:ext>
            </a:extLst>
          </p:cNvPr>
          <p:cNvSpPr/>
          <p:nvPr/>
        </p:nvSpPr>
        <p:spPr>
          <a:xfrm>
            <a:off x="1668705" y="5841157"/>
            <a:ext cx="1524000" cy="6082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u="sng"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Sample</a:t>
            </a:r>
            <a:endParaRPr lang="en-IN" sz="2667" u="sng"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834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410583" y="907285"/>
            <a:ext cx="11034376" cy="567131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395190" y="893701"/>
            <a:ext cx="11034375" cy="4465699"/>
          </a:xfrm>
          <a:prstGeom prst="rect">
            <a:avLst/>
          </a:prstGeom>
        </p:spPr>
        <p:txBody>
          <a:bodyPr spcFirstLastPara="1" vert="horz" wrap="square" lIns="0" tIns="0" rIns="0" bIns="0" rtlCol="0" anchor="t" anchorCtr="0">
            <a:noAutofit/>
          </a:bodyPr>
          <a:lstStyle/>
          <a:p>
            <a:pPr algn="just">
              <a:lnSpc>
                <a:spcPct val="107000"/>
              </a:lnSpc>
              <a:spcAft>
                <a:spcPts val="1067"/>
              </a:spcAft>
            </a:pPr>
            <a:r>
              <a:rPr lang="en-US" sz="2133" b="1" dirty="0">
                <a:latin typeface="Cambria" panose="02040503050406030204" pitchFamily="18" charset="0"/>
                <a:ea typeface="Cambria" panose="02040503050406030204" pitchFamily="18" charset="0"/>
                <a:cs typeface="Times New Roman" panose="02020603050405020304" pitchFamily="18" charset="0"/>
              </a:rPr>
              <a:t>Recorded Video Lectures (e-Tutorials)</a:t>
            </a:r>
            <a:r>
              <a:rPr lang="en-US" sz="2133" dirty="0">
                <a:latin typeface="Cambria" panose="02040503050406030204" pitchFamily="18" charset="0"/>
                <a:ea typeface="Cambria" panose="02040503050406030204" pitchFamily="18" charset="0"/>
                <a:cs typeface="Times New Roman" panose="02020603050405020304" pitchFamily="18" charset="0"/>
              </a:rPr>
              <a:t>	</a:t>
            </a: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Academic Counselling Modes</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25A128AA-08C8-4ACE-B831-55606DC7B4BB}"/>
              </a:ext>
            </a:extLst>
          </p:cNvPr>
          <p:cNvPicPr>
            <a:picLocks noChangeAspect="1"/>
          </p:cNvPicPr>
          <p:nvPr/>
        </p:nvPicPr>
        <p:blipFill rotWithShape="1">
          <a:blip r:embed="rId3"/>
          <a:srcRect t="12670" r="4167" b="13230"/>
          <a:stretch/>
        </p:blipFill>
        <p:spPr>
          <a:xfrm>
            <a:off x="1751196" y="1351916"/>
            <a:ext cx="9144000" cy="3777395"/>
          </a:xfrm>
          <a:prstGeom prst="rect">
            <a:avLst/>
          </a:prstGeom>
        </p:spPr>
      </p:pic>
      <p:sp>
        <p:nvSpPr>
          <p:cNvPr id="3" name="TextBox 2">
            <a:extLst>
              <a:ext uri="{FF2B5EF4-FFF2-40B4-BE49-F238E27FC236}">
                <a16:creationId xmlns:a16="http://schemas.microsoft.com/office/drawing/2014/main" id="{4C465AE6-CCB5-33A8-965A-45968E6AA774}"/>
              </a:ext>
            </a:extLst>
          </p:cNvPr>
          <p:cNvSpPr txBox="1"/>
          <p:nvPr/>
        </p:nvSpPr>
        <p:spPr>
          <a:xfrm>
            <a:off x="508000" y="5202633"/>
            <a:ext cx="9750357" cy="1404359"/>
          </a:xfrm>
          <a:prstGeom prst="rect">
            <a:avLst/>
          </a:prstGeom>
          <a:noFill/>
        </p:spPr>
        <p:txBody>
          <a:bodyPr wrap="square">
            <a:spAutoFit/>
          </a:bodyPr>
          <a:lstStyle/>
          <a:p>
            <a:pPr marL="533331" indent="-380990" algn="just">
              <a:lnSpc>
                <a:spcPct val="107000"/>
              </a:lnSpc>
              <a:spcAft>
                <a:spcPts val="1067"/>
              </a:spcAft>
              <a:buFont typeface="Arial" panose="020B0604020202020204" pitchFamily="34" charset="0"/>
              <a:buChar char="•"/>
            </a:pPr>
            <a:r>
              <a:rPr lang="en-US" sz="2133" b="1" dirty="0">
                <a:latin typeface="Cambria" panose="02040503050406030204" pitchFamily="18" charset="0"/>
                <a:ea typeface="Cambria" panose="02040503050406030204" pitchFamily="18" charset="0"/>
                <a:cs typeface="Times New Roman" panose="02020603050405020304" pitchFamily="18" charset="0"/>
              </a:rPr>
              <a:t>LIVE Virtual Classes</a:t>
            </a:r>
          </a:p>
          <a:p>
            <a:pPr marL="533331" indent="-380990" algn="just">
              <a:lnSpc>
                <a:spcPct val="107000"/>
              </a:lnSpc>
              <a:spcAft>
                <a:spcPts val="1067"/>
              </a:spcAft>
              <a:buFont typeface="Arial" panose="020B0604020202020204" pitchFamily="34" charset="0"/>
              <a:buChar char="•"/>
            </a:pPr>
            <a:r>
              <a:rPr lang="en-US" sz="2133" b="1" dirty="0">
                <a:latin typeface="Cambria" panose="02040503050406030204" pitchFamily="18" charset="0"/>
                <a:ea typeface="Cambria" panose="02040503050406030204" pitchFamily="18" charset="0"/>
                <a:cs typeface="Times New Roman" panose="02020603050405020304" pitchFamily="18" charset="0"/>
              </a:rPr>
              <a:t>Chat &amp; </a:t>
            </a:r>
            <a:r>
              <a:rPr lang="en-IN" sz="2133" b="1" dirty="0">
                <a:latin typeface="Cambria" panose="02040503050406030204" pitchFamily="18" charset="0"/>
                <a:ea typeface="Cambria" panose="02040503050406030204" pitchFamily="18" charset="0"/>
                <a:cs typeface="Times New Roman" panose="02020603050405020304" pitchFamily="18" charset="0"/>
              </a:rPr>
              <a:t>Discussion Forum</a:t>
            </a:r>
          </a:p>
          <a:p>
            <a:pPr marL="533331" indent="-380990" algn="just">
              <a:lnSpc>
                <a:spcPct val="107000"/>
              </a:lnSpc>
              <a:spcAft>
                <a:spcPts val="1067"/>
              </a:spcAft>
              <a:buFont typeface="Arial" panose="020B0604020202020204" pitchFamily="34" charset="0"/>
              <a:buChar char="•"/>
            </a:pPr>
            <a:r>
              <a:rPr lang="en-IN" sz="2133" b="1" dirty="0">
                <a:latin typeface="Cambria" panose="02040503050406030204" pitchFamily="18" charset="0"/>
                <a:ea typeface="Cambria" panose="02040503050406030204" pitchFamily="18" charset="0"/>
                <a:cs typeface="Times New Roman" panose="02020603050405020304" pitchFamily="18" charset="0"/>
              </a:rPr>
              <a:t>Academic Workshops/ Master Classes/ Guest Lectures</a:t>
            </a: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227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569577" y="907284"/>
            <a:ext cx="10962457" cy="596429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588050" y="907286"/>
            <a:ext cx="10791151" cy="5899848"/>
          </a:xfrm>
          <a:prstGeom prst="rect">
            <a:avLst/>
          </a:prstGeom>
        </p:spPr>
        <p:txBody>
          <a:bodyPr spcFirstLastPara="1" vert="horz" wrap="square" lIns="0" tIns="0" rIns="0" bIns="0" rtlCol="0" anchor="t" anchorCtr="0">
            <a:noAutofit/>
          </a:bodyPr>
          <a:lstStyle/>
          <a:p>
            <a:pPr marL="152340" indent="0" algn="just">
              <a:lnSpc>
                <a:spcPct val="107000"/>
              </a:lnSpc>
              <a:spcAft>
                <a:spcPts val="1067"/>
              </a:spcAft>
              <a:buNone/>
            </a:pPr>
            <a:r>
              <a:rPr lang="en-GB" sz="2133" b="1" dirty="0">
                <a:latin typeface="Cambria" panose="02040503050406030204" pitchFamily="18" charset="0"/>
                <a:ea typeface="Cambria" panose="02040503050406030204" pitchFamily="18" charset="0"/>
                <a:cs typeface="Times New Roman" panose="02020603050405020304" pitchFamily="18" charset="0"/>
              </a:rPr>
              <a:t>Assessment weightages for various Types of Courses:</a:t>
            </a:r>
          </a:p>
          <a:p>
            <a:pPr marL="152340" indent="0" algn="just">
              <a:lnSpc>
                <a:spcPct val="107000"/>
              </a:lnSpc>
              <a:spcAft>
                <a:spcPts val="1067"/>
              </a:spcAft>
              <a:buNone/>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r>
              <a:rPr lang="en-GB" sz="2133" b="1" dirty="0">
                <a:latin typeface="Cambria" panose="02040503050406030204" pitchFamily="18" charset="0"/>
                <a:ea typeface="Cambria" panose="02040503050406030204" pitchFamily="18" charset="0"/>
                <a:cs typeface="Times New Roman" panose="02020603050405020304" pitchFamily="18" charset="0"/>
              </a:rPr>
              <a:t>End Term Exam:</a:t>
            </a:r>
          </a:p>
          <a:p>
            <a:pPr marL="152340" indent="0" algn="just">
              <a:lnSpc>
                <a:spcPct val="107000"/>
              </a:lnSpc>
              <a:spcAft>
                <a:spcPts val="1067"/>
              </a:spcAft>
              <a:buNone/>
            </a:pPr>
            <a:r>
              <a:rPr lang="en-GB" sz="2133" dirty="0">
                <a:latin typeface="Cambria" panose="02040503050406030204" pitchFamily="18" charset="0"/>
                <a:ea typeface="Cambria" panose="02040503050406030204" pitchFamily="18" charset="0"/>
                <a:cs typeface="Times New Roman" panose="02020603050405020304" pitchFamily="18" charset="0"/>
              </a:rPr>
              <a:t>End Term Examinations are conducted through Online Proctored Exam System.</a:t>
            </a:r>
          </a:p>
          <a:p>
            <a:pPr marL="152340" indent="0" algn="just">
              <a:lnSpc>
                <a:spcPct val="107000"/>
              </a:lnSpc>
              <a:spcAft>
                <a:spcPts val="1067"/>
              </a:spcAft>
              <a:buNone/>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a:p>
            <a:pPr marL="590536" indent="-440256"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a:p>
            <a:pPr marL="590536" indent="-440256" algn="just">
              <a:lnSpc>
                <a:spcPct val="107000"/>
              </a:lnSpc>
              <a:spcAft>
                <a:spcPts val="1067"/>
              </a:spcAft>
              <a:buNone/>
            </a:pPr>
            <a:r>
              <a:rPr lang="en-US" sz="2133" dirty="0">
                <a:latin typeface="Cambria" panose="02040503050406030204" pitchFamily="18" charset="0"/>
                <a:ea typeface="Cambria" panose="02040503050406030204" pitchFamily="18" charset="0"/>
                <a:cs typeface="Times New Roman" panose="02020603050405020304" pitchFamily="18" charset="0"/>
              </a:rPr>
              <a:t>	</a:t>
            </a: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Evaluation System</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A1B481EF-E534-4A63-8DC1-0CC51F38A7BD}"/>
              </a:ext>
            </a:extLst>
          </p:cNvPr>
          <p:cNvGraphicFramePr>
            <a:graphicFrameLocks noGrp="1"/>
          </p:cNvGraphicFramePr>
          <p:nvPr/>
        </p:nvGraphicFramePr>
        <p:xfrm>
          <a:off x="693484" y="1453474"/>
          <a:ext cx="10061643" cy="3516894"/>
        </p:xfrm>
        <a:graphic>
          <a:graphicData uri="http://schemas.openxmlformats.org/drawingml/2006/table">
            <a:tbl>
              <a:tblPr firstRow="1" firstCol="1" bandRow="1"/>
              <a:tblGrid>
                <a:gridCol w="3159523">
                  <a:extLst>
                    <a:ext uri="{9D8B030D-6E8A-4147-A177-3AD203B41FA5}">
                      <a16:colId xmlns:a16="http://schemas.microsoft.com/office/drawing/2014/main" val="1124421125"/>
                    </a:ext>
                  </a:extLst>
                </a:gridCol>
                <a:gridCol w="1822120">
                  <a:extLst>
                    <a:ext uri="{9D8B030D-6E8A-4147-A177-3AD203B41FA5}">
                      <a16:colId xmlns:a16="http://schemas.microsoft.com/office/drawing/2014/main" val="1036489275"/>
                    </a:ext>
                  </a:extLst>
                </a:gridCol>
                <a:gridCol w="2596512">
                  <a:extLst>
                    <a:ext uri="{9D8B030D-6E8A-4147-A177-3AD203B41FA5}">
                      <a16:colId xmlns:a16="http://schemas.microsoft.com/office/drawing/2014/main" val="3572221264"/>
                    </a:ext>
                  </a:extLst>
                </a:gridCol>
                <a:gridCol w="1418515">
                  <a:extLst>
                    <a:ext uri="{9D8B030D-6E8A-4147-A177-3AD203B41FA5}">
                      <a16:colId xmlns:a16="http://schemas.microsoft.com/office/drawing/2014/main" val="2788350771"/>
                    </a:ext>
                  </a:extLst>
                </a:gridCol>
                <a:gridCol w="1064973">
                  <a:extLst>
                    <a:ext uri="{9D8B030D-6E8A-4147-A177-3AD203B41FA5}">
                      <a16:colId xmlns:a16="http://schemas.microsoft.com/office/drawing/2014/main" val="507914350"/>
                    </a:ext>
                  </a:extLst>
                </a:gridCol>
              </a:tblGrid>
              <a:tr h="301871">
                <a:tc rowSpan="3">
                  <a:txBody>
                    <a:bodyPr/>
                    <a:lstStyle/>
                    <a:p>
                      <a:pPr algn="ctr">
                        <a:lnSpc>
                          <a:spcPct val="150000"/>
                        </a:lnSpc>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Course Category</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Bef>
                          <a:spcPts val="40"/>
                        </a:spcBef>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Assessment Weightage</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38648746"/>
                  </a:ext>
                </a:extLst>
              </a:tr>
              <a:tr h="301871">
                <a:tc vMerge="1">
                  <a:txBody>
                    <a:bodyPr/>
                    <a:lstStyle/>
                    <a:p>
                      <a:endParaRPr lang="en-IN"/>
                    </a:p>
                  </a:txBody>
                  <a:tcPr/>
                </a:tc>
                <a:tc gridSpan="2">
                  <a:txBody>
                    <a:bodyPr/>
                    <a:lstStyle/>
                    <a:p>
                      <a:pPr algn="ctr">
                        <a:lnSpc>
                          <a:spcPct val="115000"/>
                        </a:lnSpc>
                        <a:spcBef>
                          <a:spcPts val="40"/>
                        </a:spcBef>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Continuous Assessment</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ctr">
                        <a:lnSpc>
                          <a:spcPct val="115000"/>
                        </a:lnSpc>
                        <a:spcBef>
                          <a:spcPts val="40"/>
                        </a:spcBef>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ETE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40"/>
                        </a:spcBef>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ETP</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439128"/>
                  </a:ext>
                </a:extLst>
              </a:tr>
              <a:tr h="946481">
                <a:tc vMerge="1">
                  <a:txBody>
                    <a:bodyPr/>
                    <a:lstStyle/>
                    <a:p>
                      <a:endParaRPr lang="en-IN"/>
                    </a:p>
                  </a:txBody>
                  <a:tcPr/>
                </a:tc>
                <a:tc>
                  <a:txBody>
                    <a:bodyPr/>
                    <a:lstStyle/>
                    <a:p>
                      <a:pPr algn="ctr">
                        <a:lnSpc>
                          <a:spcPct val="115000"/>
                        </a:lnSpc>
                        <a:spcBef>
                          <a:spcPts val="4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Assignments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Academic Participation and Engagement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246083937"/>
                  </a:ext>
                </a:extLst>
              </a:tr>
              <a:tr h="370068">
                <a:tc>
                  <a:txBody>
                    <a:bodyPr/>
                    <a:lstStyle/>
                    <a:p>
                      <a:pPr>
                        <a:lnSpc>
                          <a:spcPct val="150000"/>
                        </a:lnSpc>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Theory only courses</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533579"/>
                  </a:ext>
                </a:extLst>
              </a:tr>
              <a:tr h="370068">
                <a:tc>
                  <a:txBody>
                    <a:bodyPr/>
                    <a:lstStyle/>
                    <a:p>
                      <a:pPr>
                        <a:lnSpc>
                          <a:spcPct val="115000"/>
                        </a:lnSpc>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Dissertation/ Capstone Project</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972596"/>
                  </a:ext>
                </a:extLst>
              </a:tr>
              <a:tr h="534077">
                <a:tc>
                  <a:txBody>
                    <a:bodyPr/>
                    <a:lstStyle/>
                    <a:p>
                      <a:pPr>
                        <a:lnSpc>
                          <a:spcPct val="114000"/>
                        </a:lnSpc>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Practical and theory-based courses</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871402"/>
                  </a:ext>
                </a:extLst>
              </a:tr>
              <a:tr h="692373">
                <a:tc>
                  <a:txBody>
                    <a:bodyPr/>
                    <a:lstStyle/>
                    <a:p>
                      <a:pPr>
                        <a:lnSpc>
                          <a:spcPct val="130000"/>
                        </a:lnSpc>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 Paper/ CDP/ Field Project/ Seminar on Summer Training</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I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3" marR="80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682389"/>
                  </a:ext>
                </a:extLst>
              </a:tr>
            </a:tbl>
          </a:graphicData>
        </a:graphic>
      </p:graphicFrame>
    </p:spTree>
    <p:extLst>
      <p:ext uri="{BB962C8B-B14F-4D97-AF65-F5344CB8AC3E}">
        <p14:creationId xmlns:p14="http://schemas.microsoft.com/office/powerpoint/2010/main" val="29845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rPr>
              <a:t>Continuous Assessment &amp; Assignments</a:t>
            </a:r>
            <a:endPar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endParaRP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2E25AA0-DDB3-D896-4599-5C50F3D75EDD}"/>
              </a:ext>
            </a:extLst>
          </p:cNvPr>
          <p:cNvSpPr txBox="1"/>
          <p:nvPr/>
        </p:nvSpPr>
        <p:spPr>
          <a:xfrm>
            <a:off x="711200" y="931532"/>
            <a:ext cx="10464800" cy="2000997"/>
          </a:xfrm>
          <a:prstGeom prst="rect">
            <a:avLst/>
          </a:prstGeom>
          <a:noFill/>
        </p:spPr>
        <p:txBody>
          <a:bodyPr wrap="square" rtlCol="0">
            <a:spAutoFit/>
          </a:bodyPr>
          <a:lstStyle/>
          <a:p>
            <a:pPr>
              <a:lnSpc>
                <a:spcPct val="150000"/>
              </a:lnSpc>
            </a:pPr>
            <a:r>
              <a:rPr lang="en-IN" sz="2133" b="1" dirty="0">
                <a:latin typeface="Cambria" panose="02040503050406030204" pitchFamily="18" charset="0"/>
                <a:ea typeface="Cambria" panose="02040503050406030204" pitchFamily="18" charset="0"/>
              </a:rPr>
              <a:t>Continuous assessment: : </a:t>
            </a:r>
            <a:r>
              <a:rPr lang="en-IN" sz="2133" dirty="0">
                <a:latin typeface="Cambria" panose="02040503050406030204" pitchFamily="18" charset="0"/>
                <a:ea typeface="Cambria" panose="02040503050406030204" pitchFamily="18" charset="0"/>
              </a:rPr>
              <a:t> </a:t>
            </a:r>
            <a:r>
              <a:rPr lang="en-IN" sz="2133" dirty="0">
                <a:latin typeface="Cambria" panose="02040503050406030204" pitchFamily="18" charset="0"/>
                <a:ea typeface="Cambria" panose="02040503050406030204" pitchFamily="18" charset="0"/>
                <a:cs typeface="Times New Roman" panose="02020603050405020304" pitchFamily="18" charset="0"/>
              </a:rPr>
              <a:t>This component evaluates a student's progress throughout the prescribed course. </a:t>
            </a:r>
            <a:r>
              <a:rPr lang="en-GB" sz="2133" dirty="0">
                <a:latin typeface="Cambria" panose="02040503050406030204" pitchFamily="18" charset="0"/>
                <a:ea typeface="Cambria" panose="02040503050406030204" pitchFamily="18" charset="0"/>
                <a:cs typeface="Times New Roman" panose="02020603050405020304" pitchFamily="18" charset="0"/>
              </a:rPr>
              <a:t>It shall compromise of:</a:t>
            </a:r>
          </a:p>
          <a:p>
            <a:pPr>
              <a:lnSpc>
                <a:spcPct val="150000"/>
              </a:lnSpc>
            </a:pPr>
            <a:r>
              <a:rPr lang="en-GB" sz="2133" dirty="0">
                <a:latin typeface="Cambria" panose="02040503050406030204" pitchFamily="18" charset="0"/>
                <a:ea typeface="Cambria" panose="02040503050406030204" pitchFamily="18" charset="0"/>
                <a:cs typeface="Times New Roman" panose="02020603050405020304" pitchFamily="18" charset="0"/>
              </a:rPr>
              <a:t>a. Assignments</a:t>
            </a:r>
          </a:p>
          <a:p>
            <a:pPr>
              <a:lnSpc>
                <a:spcPct val="150000"/>
              </a:lnSpc>
            </a:pPr>
            <a:r>
              <a:rPr lang="en-GB" sz="2133" dirty="0">
                <a:latin typeface="Cambria" panose="02040503050406030204" pitchFamily="18" charset="0"/>
                <a:ea typeface="Cambria" panose="02040503050406030204" pitchFamily="18" charset="0"/>
                <a:cs typeface="Times New Roman" panose="02020603050405020304" pitchFamily="18" charset="0"/>
              </a:rPr>
              <a:t>b. Academic Participation</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B6B60C6-1B6D-F00F-D4A9-F44A0A9357B6}"/>
              </a:ext>
            </a:extLst>
          </p:cNvPr>
          <p:cNvSpPr/>
          <p:nvPr/>
        </p:nvSpPr>
        <p:spPr>
          <a:xfrm>
            <a:off x="711200" y="3504908"/>
            <a:ext cx="9042400" cy="420564"/>
          </a:xfrm>
          <a:prstGeom prst="rect">
            <a:avLst/>
          </a:prstGeom>
        </p:spPr>
        <p:txBody>
          <a:bodyPr wrap="square">
            <a:spAutoFit/>
          </a:bodyPr>
          <a:lstStyle/>
          <a:p>
            <a:r>
              <a:rPr lang="en-GB" sz="2133" dirty="0">
                <a:latin typeface="Cambria" panose="02040503050406030204" pitchFamily="18" charset="0"/>
                <a:ea typeface="Cambria" panose="02040503050406030204" pitchFamily="18" charset="0"/>
                <a:cs typeface="Times New Roman" panose="02020603050405020304" pitchFamily="18" charset="0"/>
              </a:rPr>
              <a:t>The </a:t>
            </a:r>
            <a:r>
              <a:rPr lang="en-GB" sz="2133" b="1" dirty="0">
                <a:latin typeface="Cambria" panose="02040503050406030204" pitchFamily="18" charset="0"/>
                <a:ea typeface="Cambria" panose="02040503050406030204" pitchFamily="18" charset="0"/>
                <a:cs typeface="Times New Roman" panose="02020603050405020304" pitchFamily="18" charset="0"/>
              </a:rPr>
              <a:t>periodicity of assignments </a:t>
            </a:r>
            <a:r>
              <a:rPr lang="en-GB" sz="2133" dirty="0">
                <a:latin typeface="Cambria" panose="02040503050406030204" pitchFamily="18" charset="0"/>
                <a:ea typeface="Cambria" panose="02040503050406030204" pitchFamily="18" charset="0"/>
                <a:cs typeface="Times New Roman" panose="02020603050405020304" pitchFamily="18" charset="0"/>
              </a:rPr>
              <a:t>shall be as per the table given below:</a:t>
            </a:r>
          </a:p>
        </p:txBody>
      </p:sp>
      <p:graphicFrame>
        <p:nvGraphicFramePr>
          <p:cNvPr id="10" name="Table 9">
            <a:extLst>
              <a:ext uri="{FF2B5EF4-FFF2-40B4-BE49-F238E27FC236}">
                <a16:creationId xmlns:a16="http://schemas.microsoft.com/office/drawing/2014/main" id="{2E5B0778-F263-9419-2D0E-2A053FF28936}"/>
              </a:ext>
            </a:extLst>
          </p:cNvPr>
          <p:cNvGraphicFramePr>
            <a:graphicFrameLocks noGrp="1"/>
          </p:cNvGraphicFramePr>
          <p:nvPr>
            <p:extLst>
              <p:ext uri="{D42A27DB-BD31-4B8C-83A1-F6EECF244321}">
                <p14:modId xmlns:p14="http://schemas.microsoft.com/office/powerpoint/2010/main" val="2333307690"/>
              </p:ext>
            </p:extLst>
          </p:nvPr>
        </p:nvGraphicFramePr>
        <p:xfrm>
          <a:off x="1075752" y="4446333"/>
          <a:ext cx="7083779" cy="1379550"/>
        </p:xfrm>
        <a:graphic>
          <a:graphicData uri="http://schemas.openxmlformats.org/drawingml/2006/table">
            <a:tbl>
              <a:tblPr/>
              <a:tblGrid>
                <a:gridCol w="2729303">
                  <a:extLst>
                    <a:ext uri="{9D8B030D-6E8A-4147-A177-3AD203B41FA5}">
                      <a16:colId xmlns:a16="http://schemas.microsoft.com/office/drawing/2014/main" val="20001"/>
                    </a:ext>
                  </a:extLst>
                </a:gridCol>
                <a:gridCol w="4354476">
                  <a:extLst>
                    <a:ext uri="{9D8B030D-6E8A-4147-A177-3AD203B41FA5}">
                      <a16:colId xmlns:a16="http://schemas.microsoft.com/office/drawing/2014/main" val="20002"/>
                    </a:ext>
                  </a:extLst>
                </a:gridCol>
              </a:tblGrid>
              <a:tr h="467789">
                <a:tc>
                  <a:txBody>
                    <a:bodyPr/>
                    <a:lstStyle/>
                    <a:p>
                      <a:pPr marL="0" marR="0" algn="just">
                        <a:lnSpc>
                          <a:spcPct val="115000"/>
                        </a:lnSpc>
                        <a:spcBef>
                          <a:spcPts val="0"/>
                        </a:spcBef>
                        <a:spcAft>
                          <a:spcPts val="0"/>
                        </a:spcAft>
                      </a:pPr>
                      <a:r>
                        <a:rPr lang="en-IN" sz="1900" b="1" dirty="0">
                          <a:latin typeface="Times New Roman"/>
                          <a:ea typeface="Calibri"/>
                          <a:cs typeface="Times New Roman"/>
                        </a:rPr>
                        <a:t>Type of Course</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IN" sz="1900" b="1" dirty="0">
                          <a:latin typeface="Times New Roman"/>
                          <a:ea typeface="Calibri"/>
                          <a:cs typeface="Times New Roman"/>
                        </a:rPr>
                        <a:t>Number of Assignment to be allocated</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3872">
                <a:tc>
                  <a:txBody>
                    <a:bodyPr/>
                    <a:lstStyle/>
                    <a:p>
                      <a:pPr marL="0" marR="0" algn="just">
                        <a:lnSpc>
                          <a:spcPct val="115000"/>
                        </a:lnSpc>
                        <a:spcBef>
                          <a:spcPts val="0"/>
                        </a:spcBef>
                        <a:spcAft>
                          <a:spcPts val="0"/>
                        </a:spcAft>
                      </a:pPr>
                      <a:r>
                        <a:rPr lang="en-IN" sz="1900" dirty="0">
                          <a:latin typeface="Times New Roman"/>
                          <a:ea typeface="Calibri"/>
                          <a:cs typeface="Times New Roman"/>
                        </a:rPr>
                        <a:t>Courses with 4 credits</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IN" sz="1900" dirty="0">
                          <a:latin typeface="Times New Roman"/>
                          <a:ea typeface="Calibri"/>
                          <a:cs typeface="Times New Roman"/>
                        </a:rPr>
                        <a:t>2</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7889">
                <a:tc>
                  <a:txBody>
                    <a:bodyPr/>
                    <a:lstStyle/>
                    <a:p>
                      <a:pPr marL="0" marR="0" algn="just">
                        <a:lnSpc>
                          <a:spcPct val="115000"/>
                        </a:lnSpc>
                        <a:spcBef>
                          <a:spcPts val="0"/>
                        </a:spcBef>
                        <a:spcAft>
                          <a:spcPts val="0"/>
                        </a:spcAft>
                      </a:pPr>
                      <a:r>
                        <a:rPr lang="en-IN" sz="1900" dirty="0">
                          <a:latin typeface="Times New Roman"/>
                          <a:ea typeface="Calibri"/>
                          <a:cs typeface="Times New Roman"/>
                        </a:rPr>
                        <a:t>Courses with 6 credits</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IN" sz="1900" dirty="0">
                          <a:latin typeface="Times New Roman"/>
                          <a:ea typeface="Calibri"/>
                          <a:cs typeface="Times New Roman"/>
                        </a:rPr>
                        <a:t>3</a:t>
                      </a:r>
                      <a:endParaRPr lang="en-US" sz="1900" dirty="0">
                        <a:latin typeface="Calibri"/>
                        <a:ea typeface="Calibri"/>
                        <a:cs typeface="Times New Roman"/>
                      </a:endParaRPr>
                    </a:p>
                  </a:txBody>
                  <a:tcPr marL="89703" marR="89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657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569577" y="907284"/>
            <a:ext cx="10962457" cy="596429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776019" y="907285"/>
            <a:ext cx="10603181" cy="6387959"/>
          </a:xfrm>
          <a:prstGeom prst="rect">
            <a:avLst/>
          </a:prstGeom>
        </p:spPr>
        <p:txBody>
          <a:bodyPr spcFirstLastPara="1" vert="horz" wrap="square" lIns="0" tIns="0" rIns="0" bIns="0" rtlCol="0" anchor="t" anchorCtr="0">
            <a:noAutofit/>
          </a:bodyPr>
          <a:lstStyle/>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Assignments shall be provided to the students through the Learning Management System. </a:t>
            </a: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After downloading and printing the assignment questions, students are required to write the answers in their own handwriting followed by scanning and uploading the same through the CA submission interface as per the stipulated timelines.</a:t>
            </a: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r>
              <a:rPr lang="en-GB" sz="2133" b="1"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Pattern to be followed for assignments:</a:t>
            </a: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Each Assignment would consist of two questions of 10 marks each</a:t>
            </a: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Total marks assigned to each assignment: 20</a:t>
            </a: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nSpc>
                <a:spcPct val="100000"/>
              </a:lnSpc>
              <a:spcBef>
                <a:spcPts val="0"/>
              </a:spcBef>
              <a:buClr>
                <a:srgbClr val="000000"/>
              </a:buClr>
              <a:buSzTx/>
              <a:buNone/>
              <a:defRPr/>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Assignments</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150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569577" y="907284"/>
            <a:ext cx="10962457" cy="596429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776019" y="907285"/>
            <a:ext cx="10603181" cy="5351625"/>
          </a:xfrm>
          <a:prstGeom prst="rect">
            <a:avLst/>
          </a:prstGeom>
        </p:spPr>
        <p:txBody>
          <a:bodyPr spcFirstLastPara="1" vert="horz" wrap="square" lIns="0" tIns="0" rIns="0" bIns="0" rtlCol="0" anchor="t" anchorCtr="0">
            <a:noAutofit/>
          </a:bodyPr>
          <a:lstStyle/>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Students are expected to maintain full academic participation in all courses. </a:t>
            </a: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Academic participation and engagement shall carry a weightage of 10%. </a:t>
            </a:r>
          </a:p>
          <a:p>
            <a:pPr marL="0" indent="0" algn="just"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The minimum participation percentage of students in various academic activities should be 75 %. </a:t>
            </a: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The marks to be awarded shall be on the basis of their attendance/ participation in:</a:t>
            </a: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380990" indent="-380990" algn="just">
              <a:lnSpc>
                <a:spcPct val="100000"/>
              </a:lnSpc>
              <a:spcBef>
                <a:spcPts val="0"/>
              </a:spcBef>
              <a:buClr>
                <a:srgbClr val="000000"/>
              </a:buClr>
              <a:buSzTx/>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LIVE virtual classes</a:t>
            </a:r>
          </a:p>
          <a:p>
            <a:pPr marL="380990" indent="-380990" algn="just">
              <a:lnSpc>
                <a:spcPct val="100000"/>
              </a:lnSpc>
              <a:spcBef>
                <a:spcPts val="0"/>
              </a:spcBef>
              <a:buClr>
                <a:srgbClr val="000000"/>
              </a:buClr>
              <a:buSzTx/>
              <a:defRPr/>
            </a:pPr>
            <a:r>
              <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Recorded Lectures</a:t>
            </a:r>
          </a:p>
          <a:p>
            <a:pPr marL="380990" indent="-380990" algn="just">
              <a:lnSpc>
                <a:spcPct val="100000"/>
              </a:lnSpc>
              <a:spcBef>
                <a:spcPts val="0"/>
              </a:spcBef>
              <a:buClr>
                <a:srgbClr val="000000"/>
              </a:buClr>
              <a:buSzTx/>
              <a:defRPr/>
            </a:pPr>
            <a:r>
              <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Online Self-Assessment Quizzes</a:t>
            </a:r>
          </a:p>
          <a:p>
            <a:pPr marL="380990" indent="-380990" algn="just">
              <a:lnSpc>
                <a:spcPct val="100000"/>
              </a:lnSpc>
              <a:spcBef>
                <a:spcPts val="0"/>
              </a:spcBef>
              <a:buClr>
                <a:srgbClr val="000000"/>
              </a:buClr>
              <a:buSzTx/>
              <a:defRPr/>
            </a:pPr>
            <a:r>
              <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rPr>
              <a:t>Discussion Forum</a:t>
            </a: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nSpc>
                <a:spcPct val="100000"/>
              </a:lnSpc>
              <a:spcBef>
                <a:spcPts val="0"/>
              </a:spcBef>
              <a:buClr>
                <a:srgbClr val="000000"/>
              </a:buClr>
              <a:buSzTx/>
              <a:buNone/>
              <a:defRPr/>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7999" y="188856"/>
            <a:ext cx="9956799"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Academic Participation and Engagement </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92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301557" y="2177916"/>
            <a:ext cx="9956800" cy="46936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4" name="Rectangle 13"/>
          <p:cNvSpPr/>
          <p:nvPr/>
        </p:nvSpPr>
        <p:spPr>
          <a:xfrm>
            <a:off x="569577" y="907284"/>
            <a:ext cx="10962457" cy="596429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 name="Google Shape;345;p13"/>
          <p:cNvSpPr txBox="1">
            <a:spLocks noGrp="1"/>
          </p:cNvSpPr>
          <p:nvPr>
            <p:ph type="body" idx="1"/>
          </p:nvPr>
        </p:nvSpPr>
        <p:spPr>
          <a:xfrm>
            <a:off x="776019" y="907285"/>
            <a:ext cx="10603181" cy="5671315"/>
          </a:xfrm>
          <a:prstGeom prst="rect">
            <a:avLst/>
          </a:prstGeom>
        </p:spPr>
        <p:txBody>
          <a:bodyPr spcFirstLastPara="1" vert="horz" wrap="square" lIns="0" tIns="0" rIns="0" bIns="0" rtlCol="0" anchor="t" anchorCtr="0">
            <a:noAutofit/>
          </a:bodyPr>
          <a:lstStyle/>
          <a:p>
            <a:pPr marL="0" indent="0" algn="just" defTabSz="1219170">
              <a:lnSpc>
                <a:spcPct val="100000"/>
              </a:lnSpc>
              <a:spcBef>
                <a:spcPts val="0"/>
              </a:spcBef>
              <a:buClr>
                <a:srgbClr val="000000"/>
              </a:buClr>
              <a:buSzTx/>
              <a:buNone/>
              <a:defRPr/>
            </a:pPr>
            <a:r>
              <a:rPr lang="en-GB" sz="2133" b="1" dirty="0">
                <a:latin typeface="Cambria" panose="02040503050406030204" pitchFamily="18" charset="0"/>
                <a:ea typeface="Cambria" panose="02040503050406030204" pitchFamily="18" charset="0"/>
                <a:cs typeface="Times New Roman" panose="02020603050405020304" pitchFamily="18" charset="0"/>
              </a:rPr>
              <a:t>Question paper would consist of mix of Objective as well as Subjective Questions.</a:t>
            </a: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r>
              <a:rPr lang="en-GB" sz="2133" b="1" dirty="0">
                <a:latin typeface="Cambria" panose="02040503050406030204" pitchFamily="18" charset="0"/>
                <a:ea typeface="Cambria" panose="02040503050406030204" pitchFamily="18" charset="0"/>
                <a:cs typeface="Times New Roman" panose="02020603050405020304" pitchFamily="18" charset="0"/>
              </a:rPr>
              <a:t>End Term Practical/ Project Examination would consist of:</a:t>
            </a: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28076">
              <a:buFont typeface="Wingdings" pitchFamily="2" charset="2"/>
              <a:buChar char="Ø"/>
            </a:pPr>
            <a:r>
              <a:rPr lang="en-IN" sz="2133"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Online Practical/ Presentation and Viva based on the practical/ project report submitted  by the student</a:t>
            </a:r>
            <a:r>
              <a:rPr lang="en-IN" sz="2133" dirty="0">
                <a:solidFill>
                  <a:schemeClr val="accent2">
                    <a:lumMod val="50000"/>
                  </a:schemeClr>
                </a:solidFill>
                <a:latin typeface="Cambria" panose="02040503050406030204" pitchFamily="18" charset="0"/>
                <a:ea typeface="Cambria" panose="02040503050406030204" pitchFamily="18" charset="0"/>
                <a:cs typeface="Times New Roman"/>
              </a:rPr>
              <a:t>. </a:t>
            </a:r>
          </a:p>
          <a:p>
            <a:pPr marL="480472" indent="-328076"/>
            <a:endParaRPr lang="en-IN" sz="2133"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480472" indent="-328076">
              <a:buFont typeface="Wingdings" pitchFamily="2" charset="2"/>
              <a:buChar char="Ø"/>
            </a:pPr>
            <a:r>
              <a:rPr lang="en-IN" sz="2133"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Schedule of the Practical/ Project Exam shall be intimated to students along with the date sheet for End Term Examination.</a:t>
            </a:r>
          </a:p>
          <a:p>
            <a:pPr marL="480472" indent="-328076"/>
            <a:endParaRPr lang="en-IN" sz="2133"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219170">
              <a:lnSpc>
                <a:spcPct val="100000"/>
              </a:lnSpc>
              <a:spcBef>
                <a:spcPts val="0"/>
              </a:spcBef>
              <a:buClr>
                <a:srgbClr val="000000"/>
              </a:buClr>
              <a:buSzTx/>
              <a:buNone/>
              <a:defRPr/>
            </a:pPr>
            <a:endParaRPr lang="en-GB" sz="2133" b="1" dirty="0">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gn="just"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0" indent="0">
              <a:lnSpc>
                <a:spcPct val="100000"/>
              </a:lnSpc>
              <a:spcBef>
                <a:spcPts val="0"/>
              </a:spcBef>
              <a:buClr>
                <a:srgbClr val="000000"/>
              </a:buClr>
              <a:buSzTx/>
              <a:buNone/>
              <a:defRPr/>
            </a:pPr>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marL="0" indent="0" defTabSz="1219170">
              <a:lnSpc>
                <a:spcPct val="100000"/>
              </a:lnSpc>
              <a:spcBef>
                <a:spcPts val="0"/>
              </a:spcBef>
              <a:buClr>
                <a:srgbClr val="000000"/>
              </a:buClr>
              <a:buSzTx/>
              <a:buNone/>
              <a:defRPr/>
            </a:pPr>
            <a:endParaRPr lang="en-GB" sz="2133" kern="0" dirty="0">
              <a:solidFill>
                <a:srgbClr val="3A3F50"/>
              </a:solidFill>
              <a:latin typeface="Cambria" panose="02040503050406030204" pitchFamily="18" charset="0"/>
              <a:ea typeface="Cambria" panose="02040503050406030204" pitchFamily="18" charset="0"/>
              <a:cs typeface="Times New Roman" panose="02020603050405020304" pitchFamily="18" charset="0"/>
              <a:sym typeface="Arial"/>
            </a:endParaRPr>
          </a:p>
          <a:p>
            <a:pPr marL="122764" indent="0" algn="just">
              <a:lnSpc>
                <a:spcPct val="107000"/>
              </a:lnSpc>
              <a:spcAft>
                <a:spcPts val="1067"/>
              </a:spcAft>
              <a:buNone/>
            </a:pPr>
            <a:endParaRPr lang="en-US" sz="2133" b="1" dirty="0">
              <a:latin typeface="Cambria" panose="02040503050406030204" pitchFamily="18" charset="0"/>
              <a:ea typeface="Cambria" panose="02040503050406030204" pitchFamily="18" charset="0"/>
              <a:cs typeface="Times New Roman" panose="02020603050405020304" pitchFamily="18" charset="0"/>
            </a:endParaRPr>
          </a:p>
          <a:p>
            <a:pPr marL="480472" indent="-357708" algn="just">
              <a:lnSpc>
                <a:spcPct val="107000"/>
              </a:lnSpc>
              <a:spcAft>
                <a:spcPts val="1067"/>
              </a:spcAft>
              <a:buNone/>
            </a:pPr>
            <a:endParaRPr lang="en-US" sz="2133"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Google Shape;343;p13"/>
          <p:cNvSpPr txBox="1">
            <a:spLocks/>
          </p:cNvSpPr>
          <p:nvPr/>
        </p:nvSpPr>
        <p:spPr>
          <a:xfrm>
            <a:off x="508000" y="279400"/>
            <a:ext cx="914400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rPr>
              <a:t>End Term Examination</a:t>
            </a: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681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7" name="Google Shape;343;p13"/>
          <p:cNvSpPr txBox="1">
            <a:spLocks/>
          </p:cNvSpPr>
          <p:nvPr/>
        </p:nvSpPr>
        <p:spPr>
          <a:xfrm>
            <a:off x="508000" y="279400"/>
            <a:ext cx="10606690"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4000" b="1" dirty="0">
                <a:solidFill>
                  <a:schemeClr val="accent2">
                    <a:lumMod val="75000"/>
                  </a:schemeClr>
                </a:solidFill>
                <a:latin typeface="Cambria" panose="02040503050406030204" pitchFamily="18" charset="0"/>
                <a:ea typeface="Cambria" panose="02040503050406030204" pitchFamily="18" charset="0"/>
              </a:rPr>
              <a:t>Provision of Re-appear/ Re-evaluation</a:t>
            </a:r>
            <a:endParaRPr lang="en-US" sz="1400" b="1" dirty="0">
              <a:solidFill>
                <a:schemeClr val="accent2">
                  <a:lumMod val="75000"/>
                </a:schemeClr>
              </a:solidFill>
              <a:latin typeface="Cambria" panose="02040503050406030204" pitchFamily="18" charset="0"/>
              <a:ea typeface="Cambria" panose="02040503050406030204" pitchFamily="18" charset="0"/>
              <a:cs typeface="Calibri" pitchFamily="34" charset="0"/>
              <a:sym typeface="Raleway Thin"/>
            </a:endParaRPr>
          </a:p>
        </p:txBody>
      </p:sp>
      <p:sp>
        <p:nvSpPr>
          <p:cNvPr id="16" name="Rectangle 15"/>
          <p:cNvSpPr/>
          <p:nvPr/>
        </p:nvSpPr>
        <p:spPr>
          <a:xfrm>
            <a:off x="0" y="2034667"/>
            <a:ext cx="508000" cy="4823333"/>
          </a:xfrm>
          <a:prstGeom prst="rect">
            <a:avLst/>
          </a:prstGeom>
          <a:solidFill>
            <a:schemeClr val="accent2">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1DBDF65-EA99-AAEB-BCA6-1425F6C5E041}"/>
              </a:ext>
            </a:extLst>
          </p:cNvPr>
          <p:cNvSpPr txBox="1"/>
          <p:nvPr/>
        </p:nvSpPr>
        <p:spPr>
          <a:xfrm>
            <a:off x="853090" y="1120227"/>
            <a:ext cx="10261600" cy="3210815"/>
          </a:xfrm>
          <a:prstGeom prst="rect">
            <a:avLst/>
          </a:prstGeom>
          <a:noFill/>
        </p:spPr>
        <p:txBody>
          <a:bodyPr wrap="square" rtlCol="0">
            <a:spAutoFit/>
          </a:bodyPr>
          <a:lstStyle/>
          <a:p>
            <a:pPr lvl="0"/>
            <a:r>
              <a:rPr lang="en-GB" sz="24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Re-appear:</a:t>
            </a:r>
            <a:r>
              <a:rPr lang="en-GB" sz="2133"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GB" sz="2133" dirty="0">
                <a:latin typeface="Cambria" panose="02040503050406030204" pitchFamily="18" charset="0"/>
                <a:ea typeface="Cambria" panose="02040503050406030204" pitchFamily="18" charset="0"/>
                <a:cs typeface="Times New Roman" panose="02020603050405020304" pitchFamily="18" charset="0"/>
              </a:rPr>
              <a:t>Student getting E grade in End Term Exam can register for Re-appear in any of the subsequent end term exams scheduled by the university within the maximum duration of the programme as per the applicable fee per course.</a:t>
            </a:r>
          </a:p>
          <a:p>
            <a:pPr lvl="0"/>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lvl="0"/>
            <a:r>
              <a:rPr lang="en-GB" sz="24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Re-evaluation: </a:t>
            </a:r>
            <a:r>
              <a:rPr lang="en-GB" sz="2133" dirty="0">
                <a:latin typeface="Cambria" panose="02040503050406030204" pitchFamily="18" charset="0"/>
                <a:ea typeface="Cambria" panose="02040503050406030204" pitchFamily="18" charset="0"/>
                <a:cs typeface="Times New Roman" panose="02020603050405020304" pitchFamily="18" charset="0"/>
              </a:rPr>
              <a:t>Students not satisfied with their marks/ grade in the End Term Exam, can apply for Re-evaluation in that exam (Theory only) as per the applicable fee per course.</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lvl="0"/>
            <a:endParaRPr lang="en-GB" sz="2133" dirty="0">
              <a:latin typeface="Cambria" panose="02040503050406030204" pitchFamily="18" charset="0"/>
              <a:ea typeface="Cambria" panose="02040503050406030204" pitchFamily="18" charset="0"/>
              <a:cs typeface="Times New Roman" panose="02020603050405020304" pitchFamily="18" charset="0"/>
            </a:endParaRPr>
          </a:p>
          <a:p>
            <a:pPr lvl="0"/>
            <a:endParaRPr lang="en-GB"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1466A9-905E-28FE-A359-CBA9267B6C0C}"/>
              </a:ext>
            </a:extLst>
          </p:cNvPr>
          <p:cNvSpPr/>
          <p:nvPr/>
        </p:nvSpPr>
        <p:spPr>
          <a:xfrm>
            <a:off x="853090" y="4071935"/>
            <a:ext cx="11277600" cy="748795"/>
          </a:xfrm>
          <a:prstGeom prst="rect">
            <a:avLst/>
          </a:prstGeom>
        </p:spPr>
        <p:txBody>
          <a:bodyPr wrap="square">
            <a:spAutoFit/>
          </a:bodyPr>
          <a:lstStyle/>
          <a:p>
            <a:pPr lvl="0"/>
            <a:r>
              <a:rPr lang="en-GB" sz="2133" dirty="0">
                <a:latin typeface="Cambria" panose="02040503050406030204" pitchFamily="18" charset="0"/>
                <a:ea typeface="Cambria" panose="02040503050406030204" pitchFamily="18" charset="0"/>
                <a:cs typeface="Times New Roman" panose="02020603050405020304" pitchFamily="18" charset="0"/>
              </a:rPr>
              <a:t>Registration for both these provisions would be done only through LMS as per the dates announced by the University from time to time.</a:t>
            </a:r>
          </a:p>
        </p:txBody>
      </p:sp>
    </p:spTree>
    <p:extLst>
      <p:ext uri="{BB962C8B-B14F-4D97-AF65-F5344CB8AC3E}">
        <p14:creationId xmlns:p14="http://schemas.microsoft.com/office/powerpoint/2010/main" val="190192474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23B308A-012D-4ACB-B4D0-DE949E6EABAE}" vid="{55D0ECB7-DA8D-4FC6-B385-552107FD1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906</TotalTime>
  <Words>724</Words>
  <Application>Microsoft Office PowerPoint</Application>
  <PresentationFormat>Widescreen</PresentationFormat>
  <Paragraphs>142</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Times New Roman</vt:lpstr>
      <vt:lpstr>Wingdings</vt:lpstr>
      <vt:lpstr>Theme1</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rohit.8091741@gmail.com</dc:creator>
  <cp:lastModifiedBy>rohit.8091741@gmail.com</cp:lastModifiedBy>
  <cp:revision>36</cp:revision>
  <dcterms:created xsi:type="dcterms:W3CDTF">2023-09-26T05:52:34Z</dcterms:created>
  <dcterms:modified xsi:type="dcterms:W3CDTF">2024-01-24T10:27:07Z</dcterms:modified>
</cp:coreProperties>
</file>